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60" r:id="rId3"/>
    <p:sldId id="263" r:id="rId4"/>
    <p:sldId id="265" r:id="rId5"/>
    <p:sldId id="273" r:id="rId6"/>
    <p:sldId id="271" r:id="rId7"/>
    <p:sldId id="299" r:id="rId8"/>
    <p:sldId id="304" r:id="rId9"/>
    <p:sldId id="325" r:id="rId10"/>
    <p:sldId id="300" r:id="rId11"/>
    <p:sldId id="307" r:id="rId12"/>
    <p:sldId id="326" r:id="rId13"/>
    <p:sldId id="313" r:id="rId14"/>
    <p:sldId id="318" r:id="rId15"/>
    <p:sldId id="328" r:id="rId16"/>
    <p:sldId id="329" r:id="rId17"/>
    <p:sldId id="322" r:id="rId18"/>
    <p:sldId id="32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8481" autoAdjust="0"/>
  </p:normalViewPr>
  <p:slideViewPr>
    <p:cSldViewPr>
      <p:cViewPr>
        <p:scale>
          <a:sx n="75" d="100"/>
          <a:sy n="75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B4FD4-555B-4750-AAC4-90F1F1061895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E1D76-465B-4B01-B25F-33BE2A5D8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2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1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70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2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0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00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70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59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73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E1D76-465B-4B01-B25F-33BE2A5D85D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7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0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5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05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86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5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6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2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2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1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584A-CEE4-4465-B204-495BC4D2F683}" type="datetimeFigureOut">
              <a:rPr lang="en-GB" smtClean="0"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D26D-9618-43DD-BB50-56C616A04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7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oAk3F0wX9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RVx9qhzbg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4100" b="1" dirty="0"/>
              <a:t>Knowledge management to </a:t>
            </a:r>
            <a:r>
              <a:rPr lang="en-GB" sz="4100" dirty="0"/>
              <a:t/>
            </a:r>
            <a:br>
              <a:rPr lang="en-GB" sz="4100" dirty="0"/>
            </a:br>
            <a:r>
              <a:rPr lang="en-GB" sz="4100" b="1" dirty="0"/>
              <a:t>recession-proof your ICT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 smtClean="0"/>
          </a:p>
          <a:p>
            <a:pPr marL="0" indent="0" algn="ctr">
              <a:buNone/>
            </a:pPr>
            <a:r>
              <a:rPr lang="en-GB" sz="2800" b="1" dirty="0" smtClean="0"/>
              <a:t> </a:t>
            </a:r>
            <a:r>
              <a:rPr lang="en-GB" sz="2800" dirty="0" smtClean="0"/>
              <a:t>Dr </a:t>
            </a:r>
            <a:r>
              <a:rPr lang="en-GB" sz="2800" dirty="0" smtClean="0"/>
              <a:t>Alison </a:t>
            </a:r>
            <a:r>
              <a:rPr lang="en-GB" sz="2800" dirty="0" err="1" smtClean="0"/>
              <a:t>Corfield</a:t>
            </a:r>
            <a:r>
              <a:rPr lang="en-GB" sz="2800" dirty="0" smtClean="0"/>
              <a:t> MBA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Knowledge Management </a:t>
            </a:r>
            <a:r>
              <a:rPr lang="en-GB" sz="2800" dirty="0" smtClean="0"/>
              <a:t>Specialist </a:t>
            </a:r>
            <a:r>
              <a:rPr lang="en-GB" sz="2800" dirty="0" smtClean="0"/>
              <a:t>– 10 years </a:t>
            </a:r>
            <a:r>
              <a:rPr lang="en-GB" sz="2800" dirty="0" smtClean="0"/>
              <a:t>research into small and medium sized organisations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Head of IT for 12 years</a:t>
            </a:r>
          </a:p>
          <a:p>
            <a:endParaRPr lang="en-GB" sz="2800" dirty="0"/>
          </a:p>
          <a:p>
            <a:r>
              <a:rPr lang="en-GB" sz="2800" dirty="0" smtClean="0"/>
              <a:t>International Management </a:t>
            </a:r>
            <a:r>
              <a:rPr lang="en-GB" sz="2800" dirty="0" smtClean="0"/>
              <a:t>experience</a:t>
            </a:r>
          </a:p>
          <a:p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     </a:t>
            </a:r>
            <a:r>
              <a:rPr lang="en-GB" i="1" dirty="0" smtClean="0"/>
              <a:t>Contact: sacorfield@hotmail.com</a:t>
            </a:r>
            <a:endParaRPr lang="en-GB" i="1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9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Story </a:t>
            </a:r>
            <a:r>
              <a:rPr lang="en-GB" b="1" dirty="0" smtClean="0"/>
              <a:t>2: </a:t>
            </a: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Duplication, duplication, duplication:</a:t>
            </a: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 smtClean="0"/>
              <a:t>Quote from an IBM CEO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i="1" dirty="0" smtClean="0"/>
              <a:t>‘If only IBM knew what IBM knows’</a:t>
            </a:r>
            <a:endParaRPr lang="en-GB" i="1" dirty="0"/>
          </a:p>
          <a:p>
            <a:pPr algn="ctr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1"/>
            <a:ext cx="8208912" cy="427707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sz="5100" b="1" dirty="0"/>
              <a:t>Story </a:t>
            </a:r>
            <a:r>
              <a:rPr lang="en-GB" sz="5100" b="1" dirty="0" smtClean="0"/>
              <a:t>2: Communities of Practice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sz="5000" dirty="0" smtClean="0"/>
          </a:p>
          <a:p>
            <a:pPr marL="0" indent="0" algn="ctr">
              <a:buNone/>
            </a:pPr>
            <a:endParaRPr lang="en-GB" sz="5000" dirty="0"/>
          </a:p>
          <a:p>
            <a:pPr marL="0" indent="0" algn="ctr">
              <a:buNone/>
            </a:pPr>
            <a:endParaRPr lang="en-GB" sz="5000" dirty="0" smtClean="0"/>
          </a:p>
          <a:p>
            <a:pPr marL="0" indent="0" algn="ctr">
              <a:buNone/>
            </a:pPr>
            <a:endParaRPr lang="en-GB" sz="5000" dirty="0"/>
          </a:p>
          <a:p>
            <a:pPr marL="0" indent="0" algn="ctr">
              <a:buNone/>
            </a:pPr>
            <a:r>
              <a:rPr lang="en-GB" sz="5000" dirty="0" smtClean="0"/>
              <a:t>Book </a:t>
            </a:r>
            <a:r>
              <a:rPr lang="en-GB" sz="5000" dirty="0" smtClean="0"/>
              <a:t>suggestion: </a:t>
            </a:r>
          </a:p>
          <a:p>
            <a:pPr marL="0" indent="0" algn="ctr">
              <a:buNone/>
            </a:pPr>
            <a:r>
              <a:rPr lang="en-GB" sz="5000" dirty="0" smtClean="0"/>
              <a:t>Wenger</a:t>
            </a:r>
            <a:r>
              <a:rPr lang="en-GB" sz="5000" dirty="0"/>
              <a:t>, E., McDermott, R. A. and Snyder, W. M. (2002) </a:t>
            </a:r>
            <a:r>
              <a:rPr lang="en-GB" sz="5000" i="1" dirty="0"/>
              <a:t>A Guide to Managing Knowledge: Cultivating Communities of Practice</a:t>
            </a:r>
            <a:r>
              <a:rPr lang="en-GB" sz="5000" dirty="0"/>
              <a:t>, Cambridge MA: Harvard Business School Press.</a:t>
            </a:r>
          </a:p>
          <a:p>
            <a:pPr marL="0" indent="0" algn="ctr">
              <a:buNone/>
            </a:pPr>
            <a:endParaRPr lang="en-GB" b="1" dirty="0"/>
          </a:p>
          <a:p>
            <a:pPr algn="ctr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7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Ideas so far:</a:t>
            </a:r>
          </a:p>
          <a:p>
            <a:r>
              <a:rPr lang="en-GB" sz="2400" dirty="0">
                <a:solidFill>
                  <a:prstClr val="black"/>
                </a:solidFill>
              </a:rPr>
              <a:t>Knowledge is Power</a:t>
            </a:r>
          </a:p>
          <a:p>
            <a:r>
              <a:rPr lang="en-GB" sz="2400" dirty="0">
                <a:solidFill>
                  <a:prstClr val="black"/>
                </a:solidFill>
              </a:rPr>
              <a:t>Story telling</a:t>
            </a: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Knowledge </a:t>
            </a:r>
            <a:r>
              <a:rPr lang="en-GB" sz="2400" dirty="0">
                <a:solidFill>
                  <a:prstClr val="black"/>
                </a:solidFill>
              </a:rPr>
              <a:t>as an Organisational Resource</a:t>
            </a:r>
          </a:p>
          <a:p>
            <a:r>
              <a:rPr lang="en-GB" sz="2400" dirty="0">
                <a:solidFill>
                  <a:prstClr val="black"/>
                </a:solidFill>
              </a:rPr>
              <a:t>Champions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Culture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Yellow pages</a:t>
            </a: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Cross Organisational Sharing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Community of Practice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Audits and mapping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Cost savings!</a:t>
            </a:r>
          </a:p>
          <a:p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022" y="1558670"/>
            <a:ext cx="1448832" cy="163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792" y="4581128"/>
            <a:ext cx="1179062" cy="18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3429000"/>
            <a:ext cx="3168351" cy="192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0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Video Clip from </a:t>
            </a:r>
            <a:r>
              <a:rPr lang="en-GB" b="1" dirty="0" err="1" smtClean="0"/>
              <a:t>Youtube</a:t>
            </a:r>
            <a:endParaRPr lang="en-GB" b="1" dirty="0"/>
          </a:p>
          <a:p>
            <a:pPr marL="0" indent="0" algn="ctr">
              <a:buNone/>
            </a:pPr>
            <a:endParaRPr lang="en-GB" sz="1200" dirty="0" smtClean="0"/>
          </a:p>
          <a:p>
            <a:pPr marL="0" indent="0" algn="ctr">
              <a:buNone/>
            </a:pPr>
            <a:endParaRPr lang="en-GB" sz="1200" dirty="0" smtClean="0"/>
          </a:p>
          <a:p>
            <a:pPr marL="0" indent="0" algn="ctr">
              <a:buNone/>
            </a:pPr>
            <a:endParaRPr lang="en-GB" sz="1200" dirty="0"/>
          </a:p>
          <a:p>
            <a:pPr marL="0" indent="0" algn="ctr">
              <a:buNone/>
            </a:pPr>
            <a:endParaRPr lang="en-GB" sz="1200" dirty="0" smtClean="0"/>
          </a:p>
          <a:p>
            <a:pPr marL="0" indent="0" algn="ctr">
              <a:buNone/>
            </a:pPr>
            <a:endParaRPr lang="en-GB" sz="1200" dirty="0"/>
          </a:p>
          <a:p>
            <a:pPr marL="0" indent="0" algn="ctr">
              <a:buNone/>
            </a:pPr>
            <a:r>
              <a:rPr lang="en-GB" sz="2800" dirty="0" smtClean="0"/>
              <a:t>Video of improvised song on social media: 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763688" y="443711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linkClick r:id="rId3"/>
              </a:rPr>
              <a:t>http://www.youtube.com/watch?v=soAk3F0wX9s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8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42920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Story </a:t>
            </a:r>
            <a:r>
              <a:rPr lang="en-GB" b="1" dirty="0" smtClean="0"/>
              <a:t>3: Knowledge Management </a:t>
            </a:r>
          </a:p>
          <a:p>
            <a:pPr marL="0" indent="0" algn="ctr">
              <a:buNone/>
            </a:pPr>
            <a:r>
              <a:rPr lang="en-GB" b="1" dirty="0" smtClean="0"/>
              <a:t>Programmes</a:t>
            </a:r>
          </a:p>
          <a:p>
            <a:pPr marL="0" indent="0" algn="ctr">
              <a:buNone/>
            </a:pPr>
            <a:endParaRPr lang="en-GB" b="1" dirty="0"/>
          </a:p>
          <a:p>
            <a:pPr algn="ctr">
              <a:buFontTx/>
              <a:buChar char="-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43608" y="2828836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/>
              <a:t>‘</a:t>
            </a:r>
            <a:r>
              <a:rPr lang="en-GB" sz="4000" dirty="0"/>
              <a:t>It was one of the best collaborations because it was not seen as a business project, nor was it seen as an IT project but seen as an organisational </a:t>
            </a:r>
            <a:r>
              <a:rPr lang="en-GB" sz="4000" dirty="0" smtClean="0"/>
              <a:t>priority’</a:t>
            </a:r>
          </a:p>
          <a:p>
            <a:r>
              <a:rPr lang="en-GB" sz="3200" dirty="0" smtClean="0"/>
              <a:t>                                               IT staff member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88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Story 3: Strategic Overview.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Innovation - Book Reference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Nonaka</a:t>
            </a:r>
            <a:r>
              <a:rPr lang="en-GB" dirty="0"/>
              <a:t>, I. and Takeuchi, H. (1995) </a:t>
            </a:r>
            <a:r>
              <a:rPr lang="en-GB" i="1" dirty="0"/>
              <a:t>The Knowledge Creating Company: How Japanese Companies Create the Dynamics of Innovation</a:t>
            </a:r>
            <a:r>
              <a:rPr lang="en-GB" dirty="0"/>
              <a:t>, Oxford: Oxford University Press.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12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Story 3: Strategic Overview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Learning Organisation - Book Reference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Senge</a:t>
            </a:r>
            <a:r>
              <a:rPr lang="en-GB" dirty="0"/>
              <a:t>, P. M. (1990) </a:t>
            </a:r>
            <a:r>
              <a:rPr lang="en-GB" i="1" dirty="0"/>
              <a:t>The Fifth Discipline: the Art and Practice of the Learning Organisation</a:t>
            </a:r>
            <a:r>
              <a:rPr lang="en-GB" dirty="0"/>
              <a:t>, New York: Currency Doubleday.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220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2602508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‘The empires of the future are the empires of the mind’</a:t>
            </a:r>
          </a:p>
          <a:p>
            <a:endParaRPr lang="en-GB" sz="3200" dirty="0" smtClean="0"/>
          </a:p>
          <a:p>
            <a:r>
              <a:rPr lang="en-GB" sz="3200" dirty="0" smtClean="0"/>
              <a:t>Winston </a:t>
            </a:r>
            <a:r>
              <a:rPr lang="en-GB" sz="3200" dirty="0" smtClean="0"/>
              <a:t>Churchill</a:t>
            </a:r>
            <a:r>
              <a:rPr lang="en-GB" sz="3200" b="1" dirty="0" smtClean="0"/>
              <a:t> </a:t>
            </a:r>
            <a:r>
              <a:rPr lang="en-GB" sz="3200" b="1" dirty="0"/>
              <a:t>(1874 - 1965)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0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Summary: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260250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78066"/>
              </p:ext>
            </p:extLst>
          </p:nvPr>
        </p:nvGraphicFramePr>
        <p:xfrm>
          <a:off x="4386808" y="2420888"/>
          <a:ext cx="4022075" cy="4145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2075"/>
              </a:tblGrid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Elements: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Story telling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Champions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5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Culture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Yellow pages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Cross Organisational Sharing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Community of Practice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Audits and mapping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Cost </a:t>
                      </a:r>
                      <a:r>
                        <a:rPr lang="en-GB" sz="2000" dirty="0" smtClean="0">
                          <a:effectLst/>
                        </a:rPr>
                        <a:t>savings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</a:tr>
              <a:tr h="314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466499"/>
              </p:ext>
            </p:extLst>
          </p:nvPr>
        </p:nvGraphicFramePr>
        <p:xfrm>
          <a:off x="683568" y="2420891"/>
          <a:ext cx="345638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</a:tblGrid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Big Picture: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592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Knowledge as an Organisational Resource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Learning Organisation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Social Media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Innovation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Knowledge is Power!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6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‘Knowledge is Power’</a:t>
            </a:r>
          </a:p>
          <a:p>
            <a:pPr marL="0" indent="0" algn="ctr">
              <a:buNone/>
            </a:pPr>
            <a:r>
              <a:rPr lang="en-GB" sz="1200" dirty="0" smtClean="0"/>
              <a:t>Francis </a:t>
            </a:r>
            <a:r>
              <a:rPr lang="en-GB" sz="1200" dirty="0" smtClean="0"/>
              <a:t>Bacon	</a:t>
            </a:r>
            <a:r>
              <a:rPr lang="en-GB" dirty="0" smtClean="0"/>
              <a:t> </a:t>
            </a:r>
            <a:r>
              <a:rPr lang="en-GB" sz="1200" dirty="0"/>
              <a:t>(1597) De </a:t>
            </a:r>
            <a:r>
              <a:rPr lang="en-GB" sz="1200" dirty="0" err="1"/>
              <a:t>Haeresibus</a:t>
            </a:r>
            <a:r>
              <a:rPr lang="en-GB" sz="1200" dirty="0"/>
              <a:t>, in </a:t>
            </a:r>
            <a:r>
              <a:rPr lang="en-GB" sz="1200" i="1" dirty="0" err="1"/>
              <a:t>Meditationes</a:t>
            </a:r>
            <a:r>
              <a:rPr lang="en-GB" sz="1200" i="1" dirty="0"/>
              <a:t> </a:t>
            </a:r>
            <a:r>
              <a:rPr lang="en-GB" sz="1200" i="1" dirty="0" err="1" smtClean="0"/>
              <a:t>Sacrae</a:t>
            </a:r>
            <a:r>
              <a:rPr lang="en-GB" dirty="0" err="1" smtClean="0"/>
              <a:t>I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719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2204864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‘Storytelling can translate </a:t>
            </a:r>
            <a:r>
              <a:rPr lang="en-GB" sz="3200" dirty="0" smtClean="0"/>
              <a:t>those dry </a:t>
            </a:r>
            <a:r>
              <a:rPr lang="en-GB" sz="3200" dirty="0"/>
              <a:t>and abstract numbers into compelling pictures of a leader’s goals. I saw this happen at the World Bank – by </a:t>
            </a:r>
            <a:r>
              <a:rPr lang="en-GB" sz="3200" dirty="0" smtClean="0"/>
              <a:t>2000, </a:t>
            </a:r>
            <a:r>
              <a:rPr lang="en-GB" sz="3200" dirty="0"/>
              <a:t>we were increasingly recognised as leaders in the area of knowledge management’ 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(Denning, World Bank Knowledge Manager,  </a:t>
            </a:r>
            <a:r>
              <a:rPr lang="en-GB" sz="3200" dirty="0" smtClean="0"/>
              <a:t>2004).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757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640871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800" dirty="0" smtClean="0"/>
              <a:t>Definition 1: </a:t>
            </a:r>
            <a:r>
              <a:rPr lang="en-GB" sz="2800" b="1" dirty="0" smtClean="0"/>
              <a:t>‘knowledge </a:t>
            </a:r>
            <a:r>
              <a:rPr lang="en-GB" sz="2800" b="1" dirty="0"/>
              <a:t>is information in context, together with an understanding of how to use it’ </a:t>
            </a:r>
            <a:r>
              <a:rPr lang="en-GB" sz="2800" dirty="0"/>
              <a:t>(Brooking, </a:t>
            </a:r>
            <a:r>
              <a:rPr lang="en-GB" sz="2800" dirty="0" smtClean="0"/>
              <a:t>1999)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US" sz="2800" dirty="0" smtClean="0"/>
              <a:t>Definition 2: </a:t>
            </a:r>
            <a:r>
              <a:rPr lang="en-US" sz="2800" b="1" dirty="0" smtClean="0"/>
              <a:t>the </a:t>
            </a:r>
            <a:r>
              <a:rPr lang="en-US" sz="2800" b="1" dirty="0"/>
              <a:t>management perspective</a:t>
            </a:r>
            <a:r>
              <a:rPr lang="en-US" sz="2800" i="1" dirty="0"/>
              <a:t>,</a:t>
            </a:r>
            <a:r>
              <a:rPr lang="en-US" sz="2800" b="1" dirty="0"/>
              <a:t> and associated practical activity, intended to make the best use of the knowledge resources available to an organization to meet its own productive </a:t>
            </a:r>
            <a:r>
              <a:rPr lang="en-US" sz="2800" b="1" dirty="0" smtClean="0"/>
              <a:t>opportunities</a:t>
            </a:r>
            <a:r>
              <a:rPr lang="en-GB" sz="2800" dirty="0" smtClean="0"/>
              <a:t>.</a:t>
            </a:r>
          </a:p>
          <a:p>
            <a:pPr marL="0" indent="0" algn="ctr">
              <a:buNone/>
            </a:pPr>
            <a:r>
              <a:rPr lang="en-GB" sz="2800" dirty="0"/>
              <a:t>a</a:t>
            </a:r>
            <a:r>
              <a:rPr lang="en-GB" sz="2800" dirty="0" smtClean="0"/>
              <a:t>uthor’s definition</a:t>
            </a:r>
            <a:endParaRPr lang="en-GB" sz="2800" dirty="0" smtClean="0"/>
          </a:p>
          <a:p>
            <a:pPr marL="0" indent="0" algn="ctr">
              <a:buNone/>
            </a:pPr>
            <a:endParaRPr lang="en-GB" sz="1100" dirty="0"/>
          </a:p>
          <a:p>
            <a:pPr marL="0" indent="0" algn="ctr">
              <a:buNone/>
            </a:pPr>
            <a:endParaRPr lang="en-GB" sz="1100" dirty="0" smtClean="0"/>
          </a:p>
          <a:p>
            <a:pPr marL="0" indent="0" algn="ctr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5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5135"/>
            <a:ext cx="4690864" cy="641028"/>
          </a:xfrm>
        </p:spPr>
        <p:txBody>
          <a:bodyPr/>
          <a:lstStyle/>
          <a:p>
            <a:pPr marL="0" indent="0" algn="ctr">
              <a:buNone/>
            </a:pPr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780" y="1916832"/>
            <a:ext cx="1899293" cy="21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23" y="4509120"/>
            <a:ext cx="2843809" cy="201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40448"/>
            <a:ext cx="3168351" cy="2289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9592" y="1700808"/>
            <a:ext cx="2684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prstClr val="black"/>
                </a:solidFill>
              </a:rPr>
              <a:t>Ideas so far: 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Knowledge is Power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Story telling</a:t>
            </a:r>
          </a:p>
        </p:txBody>
      </p:sp>
    </p:spTree>
    <p:extLst>
      <p:ext uri="{BB962C8B-B14F-4D97-AF65-F5344CB8AC3E}">
        <p14:creationId xmlns:p14="http://schemas.microsoft.com/office/powerpoint/2010/main" val="8179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Video Clip of Chris </a:t>
            </a:r>
            <a:r>
              <a:rPr lang="en-GB" dirty="0" err="1" smtClean="0"/>
              <a:t>Collison</a:t>
            </a:r>
            <a:r>
              <a:rPr lang="en-GB" dirty="0" smtClean="0"/>
              <a:t> talking about knowledge management on </a:t>
            </a:r>
            <a:r>
              <a:rPr lang="en-GB" dirty="0" err="1" smtClean="0"/>
              <a:t>Youtube</a:t>
            </a:r>
            <a:r>
              <a:rPr lang="en-GB" dirty="0" smtClean="0"/>
              <a:t>:</a:t>
            </a:r>
            <a:endParaRPr lang="en-GB" dirty="0" smtClean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www.youtube.com/watch?v=nRVx9qhzbgw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His book:</a:t>
            </a:r>
          </a:p>
          <a:p>
            <a:pPr marL="0" indent="0" algn="ctr">
              <a:buNone/>
            </a:pPr>
            <a:r>
              <a:rPr lang="en-GB" dirty="0" err="1"/>
              <a:t>Collison</a:t>
            </a:r>
            <a:r>
              <a:rPr lang="en-GB" dirty="0"/>
              <a:t>, C., and </a:t>
            </a:r>
            <a:r>
              <a:rPr lang="en-GB" dirty="0" err="1"/>
              <a:t>Parcell</a:t>
            </a:r>
            <a:r>
              <a:rPr lang="en-GB" dirty="0"/>
              <a:t>, G. (2004) </a:t>
            </a:r>
            <a:r>
              <a:rPr lang="en-GB" i="1" dirty="0"/>
              <a:t>Learning to Fly: Practical Lessons from One of the World’s Leading Knowledge Companies</a:t>
            </a:r>
            <a:r>
              <a:rPr lang="en-GB" dirty="0"/>
              <a:t>, Oxford: Capstone. (First published, 2001).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1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Story </a:t>
            </a:r>
            <a:r>
              <a:rPr lang="en-GB" b="1" dirty="0" smtClean="0"/>
              <a:t>1: </a:t>
            </a:r>
            <a:r>
              <a:rPr lang="en-GB" b="1" dirty="0" smtClean="0"/>
              <a:t>wheel reinvention and the use of </a:t>
            </a:r>
            <a:r>
              <a:rPr lang="en-GB" b="1" dirty="0" smtClean="0"/>
              <a:t>knowledge c</a:t>
            </a:r>
            <a:r>
              <a:rPr lang="en-GB" b="1" dirty="0" smtClean="0"/>
              <a:t>hampions</a:t>
            </a:r>
            <a:endParaRPr lang="en-GB" b="1" dirty="0"/>
          </a:p>
          <a:p>
            <a:pPr algn="ctr">
              <a:buFontTx/>
              <a:buChar char="-"/>
            </a:pPr>
            <a:endParaRPr lang="en-GB" dirty="0"/>
          </a:p>
        </p:txBody>
      </p:sp>
      <p:pic>
        <p:nvPicPr>
          <p:cNvPr id="2050" name="Picture 2" descr="C:\Users\new\Desktop\bolt_2313391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56" y="2564904"/>
            <a:ext cx="5842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5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Story 1: explicit /tacit</a:t>
            </a:r>
            <a:endParaRPr lang="en-GB" b="1" dirty="0"/>
          </a:p>
          <a:p>
            <a:pPr algn="ctr">
              <a:buFontTx/>
              <a:buChar char="-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2348880"/>
            <a:ext cx="90364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‘</a:t>
            </a:r>
            <a:r>
              <a:rPr lang="en-GB" sz="2800" dirty="0" smtClean="0"/>
              <a:t>Take </a:t>
            </a:r>
            <a:r>
              <a:rPr lang="en-GB" sz="2800" dirty="0"/>
              <a:t>it out of people’s heads </a:t>
            </a:r>
            <a:r>
              <a:rPr lang="en-GB" sz="2800" dirty="0" smtClean="0"/>
              <a:t>and </a:t>
            </a:r>
            <a:r>
              <a:rPr lang="en-GB" sz="2800" dirty="0"/>
              <a:t>into a variety of ways to </a:t>
            </a:r>
            <a:endParaRPr lang="en-GB" sz="2800" dirty="0" smtClean="0"/>
          </a:p>
          <a:p>
            <a:r>
              <a:rPr lang="en-GB" sz="2800" dirty="0" smtClean="0"/>
              <a:t>capture it. </a:t>
            </a:r>
            <a:r>
              <a:rPr lang="en-GB" sz="2800" dirty="0"/>
              <a:t>You will then not </a:t>
            </a:r>
            <a:r>
              <a:rPr lang="en-GB" sz="2800" dirty="0" smtClean="0"/>
              <a:t>lose </a:t>
            </a:r>
            <a:r>
              <a:rPr lang="en-GB" sz="2800" dirty="0"/>
              <a:t>it when people leave and </a:t>
            </a:r>
            <a:endParaRPr lang="en-GB" sz="2800" dirty="0" smtClean="0"/>
          </a:p>
          <a:p>
            <a:r>
              <a:rPr lang="en-GB" sz="2800" dirty="0" smtClean="0"/>
              <a:t>you </a:t>
            </a:r>
            <a:r>
              <a:rPr lang="en-GB" sz="2800" dirty="0"/>
              <a:t>can share it between </a:t>
            </a:r>
            <a:r>
              <a:rPr lang="en-GB" sz="2800" dirty="0" smtClean="0"/>
              <a:t>teams and </a:t>
            </a:r>
            <a:r>
              <a:rPr lang="en-GB" sz="2800" dirty="0" smtClean="0"/>
              <a:t>departments’ </a:t>
            </a:r>
          </a:p>
          <a:p>
            <a:endParaRPr lang="en-GB" sz="2800" dirty="0" smtClean="0"/>
          </a:p>
          <a:p>
            <a:r>
              <a:rPr lang="en-GB" sz="2800" dirty="0" smtClean="0"/>
              <a:t>Quote from IT project manager</a:t>
            </a:r>
          </a:p>
          <a:p>
            <a:endParaRPr lang="en-GB" sz="3600" dirty="0" smtClean="0"/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549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Ideas so far:</a:t>
            </a:r>
          </a:p>
          <a:p>
            <a:r>
              <a:rPr lang="en-GB" sz="2400" dirty="0">
                <a:solidFill>
                  <a:prstClr val="black"/>
                </a:solidFill>
              </a:rPr>
              <a:t>Knowledge is Power</a:t>
            </a:r>
          </a:p>
          <a:p>
            <a:r>
              <a:rPr lang="en-GB" sz="2400" dirty="0">
                <a:solidFill>
                  <a:prstClr val="black"/>
                </a:solidFill>
              </a:rPr>
              <a:t>Story telling</a:t>
            </a: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Knowledge </a:t>
            </a:r>
            <a:r>
              <a:rPr lang="en-GB" sz="2400" dirty="0">
                <a:solidFill>
                  <a:prstClr val="black"/>
                </a:solidFill>
              </a:rPr>
              <a:t>as an Organisational Resource</a:t>
            </a:r>
          </a:p>
          <a:p>
            <a:r>
              <a:rPr lang="en-GB" sz="2400" dirty="0">
                <a:solidFill>
                  <a:prstClr val="black"/>
                </a:solidFill>
              </a:rPr>
              <a:t>Champions</a:t>
            </a:r>
          </a:p>
          <a:p>
            <a:r>
              <a:rPr lang="en-GB" sz="2400" dirty="0">
                <a:solidFill>
                  <a:prstClr val="black"/>
                </a:solidFill>
              </a:rPr>
              <a:t>Culture</a:t>
            </a:r>
          </a:p>
          <a:p>
            <a:r>
              <a:rPr lang="en-GB" sz="2400" dirty="0">
                <a:solidFill>
                  <a:prstClr val="black"/>
                </a:solidFill>
              </a:rPr>
              <a:t>Yellow pages </a:t>
            </a: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33488"/>
            <a:ext cx="1899293" cy="213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9" y="4149080"/>
            <a:ext cx="1770010" cy="2395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6" y="4149080"/>
            <a:ext cx="3007728" cy="269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0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612</Words>
  <Application>Microsoft Office PowerPoint</Application>
  <PresentationFormat>On-screen Show (4:3)</PresentationFormat>
  <Paragraphs>168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  <vt:lpstr>Knowledge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</dc:creator>
  <cp:lastModifiedBy>field</cp:lastModifiedBy>
  <cp:revision>76</cp:revision>
  <dcterms:created xsi:type="dcterms:W3CDTF">2012-05-19T13:55:03Z</dcterms:created>
  <dcterms:modified xsi:type="dcterms:W3CDTF">2012-10-09T22:20:53Z</dcterms:modified>
</cp:coreProperties>
</file>